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1" r:id="rId9"/>
    <p:sldId id="263" r:id="rId10"/>
    <p:sldId id="265" r:id="rId11"/>
    <p:sldId id="266" r:id="rId12"/>
    <p:sldId id="267" r:id="rId13"/>
    <p:sldId id="268" r:id="rId14"/>
    <p:sldId id="273" r:id="rId15"/>
    <p:sldId id="270" r:id="rId16"/>
    <p:sldId id="271" r:id="rId17"/>
    <p:sldId id="272" r:id="rId18"/>
    <p:sldId id="274" r:id="rId19"/>
    <p:sldId id="275" r:id="rId20"/>
    <p:sldId id="276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8" r:id="rId36"/>
    <p:sldId id="299" r:id="rId37"/>
    <p:sldId id="297" r:id="rId38"/>
    <p:sldId id="300" r:id="rId39"/>
    <p:sldId id="301" r:id="rId40"/>
    <p:sldId id="302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8" r:id="rId49"/>
    <p:sldId id="326" r:id="rId50"/>
    <p:sldId id="311" r:id="rId51"/>
    <p:sldId id="314" r:id="rId52"/>
    <p:sldId id="277" r:id="rId53"/>
    <p:sldId id="315" r:id="rId54"/>
    <p:sldId id="280" r:id="rId55"/>
    <p:sldId id="281" r:id="rId56"/>
    <p:sldId id="313" r:id="rId57"/>
    <p:sldId id="312" r:id="rId58"/>
    <p:sldId id="316" r:id="rId59"/>
    <p:sldId id="317" r:id="rId60"/>
    <p:sldId id="319" r:id="rId61"/>
    <p:sldId id="321" r:id="rId62"/>
    <p:sldId id="320" r:id="rId63"/>
    <p:sldId id="322" r:id="rId64"/>
    <p:sldId id="323" r:id="rId65"/>
    <p:sldId id="324" r:id="rId66"/>
    <p:sldId id="325" r:id="rId67"/>
  </p:sldIdLst>
  <p:sldSz cx="9144000" cy="6858000" type="screen4x3"/>
  <p:notesSz cx="6858000" cy="9144000"/>
  <p:embeddedFontLst>
    <p:embeddedFont>
      <p:font typeface="Cabin" panose="020B0803050202020004" pitchFamily="34" charset="0"/>
      <p:regular r:id="rId68"/>
      <p:bold r:id="rId69"/>
      <p:italic r:id="rId70"/>
      <p:boldItalic r:id="rId71"/>
    </p:embeddedFont>
    <p:embeddedFont>
      <p:font typeface="Segoe UI" panose="020B0502040204020203" pitchFamily="34" charset="0"/>
      <p:regular r:id="rId72"/>
      <p:bold r:id="rId73"/>
      <p:italic r:id="rId74"/>
      <p:boldItalic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4" autoAdjust="0"/>
    <p:restoredTop sz="94660"/>
  </p:normalViewPr>
  <p:slideViewPr>
    <p:cSldViewPr snapToGrid="0">
      <p:cViewPr>
        <p:scale>
          <a:sx n="75" d="100"/>
          <a:sy n="75" d="100"/>
        </p:scale>
        <p:origin x="1848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7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6.png"/><Relationship Id="rId7" Type="http://schemas.openxmlformats.org/officeDocument/2006/relationships/image" Target="../media/image63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2.png"/><Relationship Id="rId4" Type="http://schemas.microsoft.com/office/2007/relationships/hdphoto" Target="../media/hdphoto9.wd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Glucocorticoids cause muscle </a:t>
            </a:r>
            <a:r>
              <a:rPr lang="en-US" dirty="0" smtClean="0"/>
              <a:t>loss</a:t>
            </a:r>
          </a:p>
          <a:p>
            <a:r>
              <a:rPr lang="en-US" dirty="0" smtClean="0"/>
              <a:t>In </a:t>
            </a:r>
            <a:r>
              <a:rPr lang="en-US" dirty="0"/>
              <a:t>males, this loss of muscle is associated with moderate </a:t>
            </a:r>
            <a:r>
              <a:rPr lang="en-US" dirty="0" smtClean="0"/>
              <a:t>hypoandrogenism</a:t>
            </a:r>
          </a:p>
          <a:p>
            <a:r>
              <a:rPr lang="en-US" dirty="0" smtClean="0"/>
              <a:t>Testosterone </a:t>
            </a:r>
            <a:r>
              <a:rPr lang="en-US" dirty="0"/>
              <a:t>supplementation reduce the loss of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Safer </a:t>
            </a:r>
            <a:r>
              <a:rPr lang="en-US" dirty="0"/>
              <a:t>alternatives to testosterone are needed</a:t>
            </a:r>
          </a:p>
        </p:txBody>
      </p:sp>
    </p:spTree>
    <p:extLst>
      <p:ext uri="{BB962C8B-B14F-4D97-AF65-F5344CB8AC3E}">
        <p14:creationId xmlns:p14="http://schemas.microsoft.com/office/powerpoint/2010/main" val="33914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</a:p>
          <a:p>
            <a:r>
              <a:rPr lang="en-US" dirty="0" smtClean="0"/>
              <a:t>Rodents are best.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684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5" y="4592044"/>
            <a:ext cx="7556685" cy="186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represent seven-day 10 mg/kg cortisone on adult male rats</a:t>
            </a:r>
          </a:p>
          <a:p>
            <a:pPr algn="r"/>
            <a:r>
              <a:rPr lang="en-US" dirty="0" smtClean="0"/>
              <a:t>(Goldberg, JBC, 1969).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50040"/>
              <a:ext cx="4579188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4572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4572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4572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-1362853" y="2793762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n-lt"/>
              </a:rPr>
              <a:t>V</a:t>
            </a:r>
            <a:endParaRPr lang="en-US" altLang="en-US" sz="16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-1385514" y="3307911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1362853" y="3819504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solidFill>
                  <a:srgbClr val="00B050"/>
                </a:solidFill>
                <a:latin typeface="+mn-lt"/>
              </a:rPr>
              <a:t>D+T</a:t>
            </a:r>
            <a:endParaRPr lang="en-US" altLang="en-US" sz="1600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weight time course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  <p:sp>
        <p:nvSpPr>
          <p:cNvPr id="9" name="Up Arrow 8"/>
          <p:cNvSpPr/>
          <p:nvPr/>
        </p:nvSpPr>
        <p:spPr>
          <a:xfrm>
            <a:off x="2627819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4238523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7287221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different kind of time course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composition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Future directions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" y="1650470"/>
            <a:ext cx="9144000" cy="5040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muscles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216" y="1650470"/>
            <a:ext cx="430887" cy="1602170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gastrocnemius (g)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686236" y="3550749"/>
            <a:ext cx="430887" cy="1239827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levator ani (g)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06215" y="3530039"/>
            <a:ext cx="430887" cy="128124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quadriceps (g)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686236" y="1862002"/>
            <a:ext cx="430887" cy="1179105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triceps br. (g)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06215" y="5182948"/>
            <a:ext cx="430887" cy="1255344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tibialis ant. (g)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81286" y="2550053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JCI, 1995).</a:t>
              </a:r>
              <a:endParaRPr lang="en-US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3156958"/>
            <a:ext cx="3677265" cy="1502001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6335" y="1828900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J </a:t>
              </a:r>
              <a:r>
                <a:rPr lang="en-US" sz="1400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5746367" y="1378238"/>
            <a:ext cx="15727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Caveats:</a:t>
            </a:r>
            <a:endParaRPr lang="en-US" sz="2000"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46367" y="6457890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Indirect studies (microarray, molecular markers) in glucocorticoid myopathy.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E3 ligases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55" y="1334010"/>
            <a:ext cx="7995945" cy="5486400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8" y="1825625"/>
            <a:ext cx="7640683" cy="4351338"/>
          </a:xfrm>
        </p:spPr>
      </p:pic>
      <p:sp>
        <p:nvSpPr>
          <p:cNvPr id="5" name="Rectangle 4"/>
          <p:cNvSpPr/>
          <p:nvPr/>
        </p:nvSpPr>
        <p:spPr>
          <a:xfrm>
            <a:off x="4118418" y="615800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461250" y="6158010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775586" y="615801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49776" y="226050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9777" y="436952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Autophagy-related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Cathepsin L 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</a:t>
            </a:r>
          </a:p>
          <a:p>
            <a:pPr lvl="1"/>
            <a:r>
              <a:rPr lang="en-US" dirty="0" smtClean="0"/>
              <a:t>expression of the decoy IL1R-II</a:t>
            </a:r>
          </a:p>
          <a:p>
            <a:pPr lvl="1"/>
            <a:r>
              <a:rPr lang="en-US" dirty="0" smtClean="0"/>
              <a:t>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  <a:p>
            <a:pPr marL="0" indent="0">
              <a:buNone/>
            </a:pPr>
            <a:r>
              <a:rPr lang="en-US" sz="2600" dirty="0"/>
              <a:t>*</a:t>
            </a:r>
            <a:r>
              <a:rPr lang="en-US" sz="2600" dirty="0" smtClean="0"/>
              <a:t>Mineralocorticoid.</a:t>
            </a:r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LC3 isoforms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496329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496328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411750"/>
            <a:ext cx="4140596" cy="414074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067618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43310"/>
              </p:ext>
            </p:extLst>
          </p:nvPr>
        </p:nvGraphicFramePr>
        <p:xfrm>
          <a:off x="187554" y="3033859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lum bright="30000" contras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807258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807259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4E-BP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217" y="6491462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could not explain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57150" y="5368648"/>
            <a:ext cx="4629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Akt desensitization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2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 of permanent and conditional actions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209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582619" y="6550223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42" y="2435120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5594" y="549801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smtClean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 of Foxo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Akt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Levator ani Akt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not right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1455174" y="1749838"/>
            <a:ext cx="6233653" cy="5108162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99968" y="6488668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068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REDD1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43795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34907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466457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  <a:endParaRPr lang="en-US" sz="1400" dirty="0" smtClean="0"/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“Some” translation component?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signaling.</a:t>
            </a:r>
          </a:p>
          <a:p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4908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?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L6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is less studied.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C2C12 line is less studied.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75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Inhibitor tests in vitro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inhibitor </a:t>
            </a:r>
            <a:r>
              <a:rPr lang="en-US" sz="1400" dirty="0" err="1" smtClean="0"/>
              <a:t>chrloroquine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542538" y="3407646"/>
            <a:ext cx="1961929" cy="321691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40989" y="3671809"/>
            <a:ext cx="88879" cy="11900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sensitive assays for Akt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Better </a:t>
            </a:r>
            <a:r>
              <a:rPr lang="en-US" dirty="0" smtClean="0"/>
              <a:t>models of IGF-I inhibition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Mechanistic studies of REDD1 in T co-administration.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 smtClean="0"/>
              <a:t>sensitive measurements 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Androgen </a:t>
            </a:r>
            <a:r>
              <a:rPr lang="en-US" dirty="0"/>
              <a:t>- glucocorticoid  natural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Muscle loss is ampler in males</a:t>
            </a:r>
          </a:p>
          <a:p>
            <a:r>
              <a:rPr lang="en-US" dirty="0" smtClean="0"/>
              <a:t>Males </a:t>
            </a:r>
            <a:r>
              <a:rPr lang="en-US" dirty="0"/>
              <a:t>with hypercortisolism have lower </a:t>
            </a:r>
            <a:r>
              <a:rPr lang="en-US" dirty="0" smtClean="0"/>
              <a:t>testosterone</a:t>
            </a:r>
          </a:p>
          <a:p>
            <a:r>
              <a:rPr lang="en-US" dirty="0" smtClean="0"/>
              <a:t>… but females </a:t>
            </a:r>
            <a:r>
              <a:rPr lang="en-US" dirty="0"/>
              <a:t>with hypercortisolism have </a:t>
            </a:r>
            <a:r>
              <a:rPr lang="en-US" dirty="0" smtClean="0"/>
              <a:t>hirsutism</a:t>
            </a:r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Androgen </a:t>
            </a:r>
            <a:r>
              <a:rPr lang="en-US" dirty="0" smtClean="0"/>
              <a:t>muscle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HIV+, COPD*, heart failure</a:t>
            </a:r>
            <a:r>
              <a:rPr lang="en-US" dirty="0" smtClean="0"/>
              <a:t>*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component</a:t>
            </a:r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of glucocorticoid  - testosterone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decades 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r>
              <a:rPr lang="en-US" dirty="0" smtClean="0"/>
              <a:t>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4447</TotalTime>
  <Words>1810</Words>
  <Application>Microsoft Office PowerPoint</Application>
  <PresentationFormat>On-screen Show (4:3)</PresentationFormat>
  <Paragraphs>533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FreeSans</vt:lpstr>
      <vt:lpstr>Times New Roman</vt:lpstr>
      <vt:lpstr>Cabin</vt:lpstr>
      <vt:lpstr>Droid Sans Fallback</vt:lpstr>
      <vt:lpstr>Segoe UI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“Some” translation component?</vt:lpstr>
      <vt:lpstr>Therapeutic approaches to GM</vt:lpstr>
      <vt:lpstr>Androgen - glucocorticoid  natural interaction</vt:lpstr>
      <vt:lpstr>Androgen muscle protection</vt:lpstr>
      <vt:lpstr>Studies of glucocorticoid  - testosterone interaction</vt:lpstr>
      <vt:lpstr>Medical condition</vt:lpstr>
      <vt:lpstr>Animal models</vt:lpstr>
      <vt:lpstr>Rats respond to glucocorticoids</vt:lpstr>
      <vt:lpstr>Mice respond to glucocorticoids</vt:lpstr>
      <vt:lpstr>Rat muscles are protected by testosterone co-administration</vt:lpstr>
      <vt:lpstr>First hypothesis</vt:lpstr>
      <vt:lpstr>In vivo test</vt:lpstr>
      <vt:lpstr>Body weight time course</vt:lpstr>
      <vt:lpstr>A different kind of time course</vt:lpstr>
      <vt:lpstr>Body composition</vt:lpstr>
      <vt:lpstr>Individual muscles</vt:lpstr>
      <vt:lpstr>Conclusion so far</vt:lpstr>
      <vt:lpstr>Metabolic mechanisms of Dexa</vt:lpstr>
      <vt:lpstr>Protein synthesis and Dexa</vt:lpstr>
      <vt:lpstr>Testosterone effect on atrophying muscle</vt:lpstr>
      <vt:lpstr>Second hypothesis</vt:lpstr>
      <vt:lpstr>E3 ligases</vt:lpstr>
      <vt:lpstr>Chymotrypsin-like activity</vt:lpstr>
      <vt:lpstr>Autophagy-related genes</vt:lpstr>
      <vt:lpstr>Cathepsin L activity</vt:lpstr>
      <vt:lpstr>Gastrocnemius LC3 isoforms</vt:lpstr>
      <vt:lpstr>Calpain activity</vt:lpstr>
      <vt:lpstr>Translation regulators</vt:lpstr>
      <vt:lpstr>4E-BP</vt:lpstr>
      <vt:lpstr>Conclusions so far</vt:lpstr>
      <vt:lpstr>Transcriptional effects of Dexa</vt:lpstr>
      <vt:lpstr>More transcriptional effects of Dexa</vt:lpstr>
      <vt:lpstr>Insulin signaling</vt:lpstr>
      <vt:lpstr>Akt desensitization</vt:lpstr>
      <vt:lpstr>Combination of permanent and conditional actions</vt:lpstr>
      <vt:lpstr>Testosterone mechanisms</vt:lpstr>
      <vt:lpstr>Upstream of Foxo</vt:lpstr>
      <vt:lpstr>Third hypothesis</vt:lpstr>
      <vt:lpstr>Transcriptional mediators</vt:lpstr>
      <vt:lpstr>IGF-I</vt:lpstr>
      <vt:lpstr>Gastrocnemius Akt</vt:lpstr>
      <vt:lpstr>Levator ani Akt</vt:lpstr>
      <vt:lpstr>Conclusions so far</vt:lpstr>
      <vt:lpstr>Something is not right</vt:lpstr>
      <vt:lpstr>REDD1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  <vt:lpstr>Protein degradation in vitro</vt:lpstr>
      <vt:lpstr>Protein degradation in vitro</vt:lpstr>
      <vt:lpstr>Second hypothesis</vt:lpstr>
      <vt:lpstr>Inhibitor tests in vitro</vt:lpstr>
      <vt:lpstr>Inhibitor tests in vitro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182</cp:revision>
  <dcterms:created xsi:type="dcterms:W3CDTF">2015-07-04T16:17:21Z</dcterms:created>
  <dcterms:modified xsi:type="dcterms:W3CDTF">2015-07-09T00:25:16Z</dcterms:modified>
</cp:coreProperties>
</file>